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9" r:id="rId10"/>
    <p:sldId id="280" r:id="rId11"/>
    <p:sldId id="281" r:id="rId12"/>
    <p:sldId id="282" r:id="rId13"/>
    <p:sldId id="283" r:id="rId14"/>
    <p:sldId id="269" r:id="rId15"/>
    <p:sldId id="284" r:id="rId1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57EBE-780D-4706-8912-91532C6FFFF1}" type="datetimeFigureOut">
              <a:rPr lang="hr-HR"/>
              <a:pPr>
                <a:defRPr/>
              </a:pPr>
              <a:t>27.10.2020.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EA342-4519-4B61-A272-939BF124F3DE}" type="slidenum">
              <a:rPr lang="hr-HR" altLang="sr-Latn-RS"/>
              <a:pPr/>
              <a:t>‹#›</a:t>
            </a:fld>
            <a:endParaRPr lang="hr-HR" altLang="sr-Latn-RS" dirty="0"/>
          </a:p>
        </p:txBody>
      </p:sp>
    </p:spTree>
    <p:extLst>
      <p:ext uri="{BB962C8B-B14F-4D97-AF65-F5344CB8AC3E}">
        <p14:creationId xmlns:p14="http://schemas.microsoft.com/office/powerpoint/2010/main" val="2184531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 dirty="0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 dirty="0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dirty="0" smtClean="0"/>
              <a:t>Kliknite ikonu da biste dodali  sliku</a:t>
            </a:r>
            <a:endParaRPr lang="hr-HR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27.10.2020.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-sfera.hr/dodatni-digitalni-sadrzaji/d61c45b2-b2a8-47cf-b0ba-ea8dec8f3ea0/assets/interactivity/rastresna/index.html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s://www.e-sfera.hr/dodatni-digitalni-sadrzaji/d61c45b2-b2a8-47cf-b0ba-ea8dec8f3ea0/assets/video/nc4_t6_slika_predmeta_u_rastresnoj_leci_3.mp4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www.e-sfera.hr/dodatni-digitalni-sadrzaji/d61c45b2-b2a8-47cf-b0ba-ea8dec8f3ea0/assets/interactivity/kviz_a/index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d61c45b2-b2a8-47cf-b0ba-ea8dec8f3ea0/assets/video/nc4_t6_skoro_kao_povecala.mp4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www.e-sfera.hr/dodatni-digitalni-sadrzaji/d61c45b2-b2a8-47cf-b0ba-ea8dec8f3ea0/assets/video/nc4_t6_lom_svjetlosti_u_sabirnoj_leci.mp4" TargetMode="Externa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www.e-sfera.hr/dodatni-digitalni-sadrzaji/d61c45b2-b2a8-47cf-b0ba-ea8dec8f3ea0/assets/video/nc4_t6_lom_svjetlosti_u_rastresnoj_leci.mp4" TargetMode="Externa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-sfera.hr/dodatni-digitalni-sadrzaji/d61c45b2-b2a8-47cf-b0ba-ea8dec8f3ea0/assets/interactivity/sabirna/index.html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s://www.e-sfera.hr/dodatni-digitalni-sadrzaji/d61c45b2-b2a8-47cf-b0ba-ea8dec8f3ea0/assets/video/nc4_t6_slika_predmeta_u_sabirnoj_leci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965915" y="2297852"/>
            <a:ext cx="10363200" cy="1470025"/>
          </a:xfrm>
        </p:spPr>
        <p:txBody>
          <a:bodyPr>
            <a:normAutofit/>
          </a:bodyPr>
          <a:lstStyle/>
          <a:p>
            <a:pPr algn="ctr"/>
            <a:r>
              <a:rPr lang="en-US" altLang="sr-Latn-RS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Optičke leće</a:t>
            </a:r>
            <a:endParaRPr lang="hr-HR" altLang="sr-Latn-RS" sz="48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6584324" y="5611969"/>
            <a:ext cx="4495800" cy="685800"/>
          </a:xfrm>
        </p:spPr>
        <p:txBody>
          <a:bodyPr/>
          <a:lstStyle/>
          <a:p>
            <a:pPr algn="r"/>
            <a:r>
              <a:rPr lang="hr-HR" altLang="sr-Latn-RS" sz="2000" dirty="0" smtClean="0">
                <a:solidFill>
                  <a:srgbClr val="000099"/>
                </a:solidFill>
                <a:cs typeface="Arial" panose="020B0604020202020204" pitchFamily="34" charset="0"/>
              </a:rPr>
              <a:t>SVJETLOST</a:t>
            </a:r>
            <a:endParaRPr lang="hr-HR" altLang="sr-Latn-RS" dirty="0" smtClean="0">
              <a:solidFill>
                <a:srgbClr val="000099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96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1254953" y="868898"/>
            <a:ext cx="75206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Konstrukcija slike </a:t>
            </a:r>
            <a:r>
              <a:rPr lang="en-US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koju daje sabirna leća</a:t>
            </a:r>
          </a:p>
        </p:txBody>
      </p:sp>
      <p:sp>
        <p:nvSpPr>
          <p:cNvPr id="23554" name="TextBox 24"/>
          <p:cNvSpPr txBox="1">
            <a:spLocks noChangeArrowheads="1"/>
          </p:cNvSpPr>
          <p:nvPr/>
        </p:nvSpPr>
        <p:spPr bwMode="auto">
          <a:xfrm>
            <a:off x="2387959" y="5013287"/>
            <a:ext cx="676268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Slika predmeta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je 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realna, obrnuta i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povećana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.</a:t>
            </a:r>
            <a:endParaRPr lang="hr-HR" altLang="sr-Latn-RS" sz="28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23555" name="Picture 5" descr="222222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579" y="1995153"/>
            <a:ext cx="6034201" cy="2538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7106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1319348" y="877597"/>
            <a:ext cx="67128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Konstrukcija slike </a:t>
            </a:r>
            <a:r>
              <a:rPr lang="en-US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koju daje sabirna leća</a:t>
            </a:r>
          </a:p>
        </p:txBody>
      </p:sp>
      <p:pic>
        <p:nvPicPr>
          <p:cNvPr id="24579" name="Picture 6" descr="33333333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1" y="1828801"/>
            <a:ext cx="4478627" cy="2731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sp>
        <p:nvSpPr>
          <p:cNvPr id="2" name="Pravokutnik 1"/>
          <p:cNvSpPr/>
          <p:nvPr/>
        </p:nvSpPr>
        <p:spPr>
          <a:xfrm>
            <a:off x="3263468" y="5000182"/>
            <a:ext cx="44635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altLang="sr-Latn-RS" sz="2800" dirty="0">
                <a:cs typeface="Arial" panose="020B0604020202020204" pitchFamily="34" charset="0"/>
              </a:rPr>
              <a:t>Ne </a:t>
            </a:r>
            <a:r>
              <a:rPr lang="hr-HR" altLang="sr-Latn-RS" sz="2800" dirty="0" smtClean="0">
                <a:cs typeface="Arial" panose="020B0604020202020204" pitchFamily="34" charset="0"/>
              </a:rPr>
              <a:t>dobijemo  </a:t>
            </a:r>
            <a:r>
              <a:rPr lang="en-US" altLang="sr-Latn-RS" sz="2800" dirty="0" smtClean="0">
                <a:cs typeface="Arial" panose="020B0604020202020204" pitchFamily="34" charset="0"/>
              </a:rPr>
              <a:t>slik</a:t>
            </a:r>
            <a:r>
              <a:rPr lang="hr-HR" altLang="sr-Latn-RS" sz="2800" dirty="0">
                <a:cs typeface="Arial" panose="020B0604020202020204" pitchFamily="34" charset="0"/>
              </a:rPr>
              <a:t>u</a:t>
            </a:r>
            <a:r>
              <a:rPr lang="en-US" altLang="sr-Latn-RS" sz="2800" dirty="0" smtClean="0">
                <a:cs typeface="Arial" panose="020B0604020202020204" pitchFamily="34" charset="0"/>
              </a:rPr>
              <a:t> predmeta</a:t>
            </a:r>
            <a:r>
              <a:rPr lang="hr-HR" altLang="sr-Latn-RS" sz="2800" dirty="0" smtClean="0">
                <a:cs typeface="Arial" panose="020B0604020202020204" pitchFamily="34" charset="0"/>
              </a:rPr>
              <a:t>.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369900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1267832" y="868898"/>
            <a:ext cx="75206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Konstrukcija slike </a:t>
            </a:r>
            <a:r>
              <a:rPr lang="en-US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koju daje sabirna leća</a:t>
            </a:r>
          </a:p>
        </p:txBody>
      </p:sp>
      <p:sp>
        <p:nvSpPr>
          <p:cNvPr id="25602" name="TextBox 24"/>
          <p:cNvSpPr txBox="1">
            <a:spLocks noChangeArrowheads="1"/>
          </p:cNvSpPr>
          <p:nvPr/>
        </p:nvSpPr>
        <p:spPr bwMode="auto">
          <a:xfrm>
            <a:off x="2240924" y="5419860"/>
            <a:ext cx="811369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Slika predmeta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je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virtualna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, povećana i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uspravna</a:t>
            </a:r>
            <a:r>
              <a:rPr lang="hr-HR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25603" name="Picture 5" descr="7777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453" y="2087452"/>
            <a:ext cx="4494619" cy="333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1987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1356519" y="900729"/>
            <a:ext cx="787658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Konstrukcija slike </a:t>
            </a:r>
            <a:r>
              <a:rPr lang="en-US" altLang="sr-Latn-RS" sz="36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koju daje rastresna leća</a:t>
            </a:r>
          </a:p>
        </p:txBody>
      </p:sp>
      <p:sp>
        <p:nvSpPr>
          <p:cNvPr id="26626" name="TextBox 24"/>
          <p:cNvSpPr txBox="1">
            <a:spLocks noChangeArrowheads="1"/>
          </p:cNvSpPr>
          <p:nvPr/>
        </p:nvSpPr>
        <p:spPr bwMode="auto">
          <a:xfrm>
            <a:off x="1417658" y="4744516"/>
            <a:ext cx="9293891" cy="131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Rastresna leća uvijek, bez obzira gdje postavimo predmet, daje</a:t>
            </a:r>
          </a:p>
          <a:p>
            <a:pPr algn="ctr">
              <a:lnSpc>
                <a:spcPct val="150000"/>
              </a:lnSpc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virtualnu, uspravnu i umanjenu sliku predmeta.</a:t>
            </a:r>
            <a:endParaRPr lang="hr-HR" altLang="sr-Latn-RS" sz="28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26627" name="Picture 6" descr="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275" y="1795776"/>
            <a:ext cx="50196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6" name="Slika 5"/>
          <p:cNvPicPr/>
          <p:nvPr/>
        </p:nvPicPr>
        <p:blipFill>
          <a:blip r:embed="rId3"/>
          <a:stretch>
            <a:fillRect/>
          </a:stretch>
        </p:blipFill>
        <p:spPr>
          <a:xfrm>
            <a:off x="10711549" y="2197735"/>
            <a:ext cx="1377315" cy="774065"/>
          </a:xfrm>
          <a:prstGeom prst="rect">
            <a:avLst/>
          </a:prstGeom>
        </p:spPr>
      </p:pic>
      <p:pic>
        <p:nvPicPr>
          <p:cNvPr id="7" name="Picture 2" descr="C:\Users\Hp\Downloads\clapperboard-311792_1280.pn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1549" y="827996"/>
            <a:ext cx="1200785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7">
            <a:hlinkClick r:id="rId6"/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1053179" y="4551320"/>
            <a:ext cx="859155" cy="981075"/>
          </a:xfrm>
          <a:prstGeom prst="rect">
            <a:avLst/>
          </a:prstGeom>
        </p:spPr>
      </p:pic>
      <p:sp>
        <p:nvSpPr>
          <p:cNvPr id="9" name="Tekstni okvir 2"/>
          <p:cNvSpPr txBox="1">
            <a:spLocks noChangeArrowheads="1"/>
          </p:cNvSpPr>
          <p:nvPr/>
        </p:nvSpPr>
        <p:spPr bwMode="auto">
          <a:xfrm>
            <a:off x="11092231" y="5694183"/>
            <a:ext cx="781050" cy="552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r-H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Virtualno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r-H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istraži</a:t>
            </a:r>
          </a:p>
        </p:txBody>
      </p:sp>
    </p:spTree>
    <p:extLst>
      <p:ext uri="{BB962C8B-B14F-4D97-AF65-F5344CB8AC3E}">
        <p14:creationId xmlns:p14="http://schemas.microsoft.com/office/powerpoint/2010/main" val="157126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173131" y="755800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7" name="Text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1082351" y="1695861"/>
            <a:ext cx="6667466" cy="468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sz="2400" dirty="0">
                <a:latin typeface="+mn-lt"/>
                <a:cs typeface="Arial" panose="020B0604020202020204" pitchFamily="34" charset="0"/>
              </a:rPr>
              <a:t>Što su optičke leće?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sz="2400" dirty="0">
                <a:latin typeface="+mn-lt"/>
                <a:cs typeface="Arial" panose="020B0604020202020204" pitchFamily="34" charset="0"/>
              </a:rPr>
              <a:t>Koja je razlika između sabirne i rastresne leće?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sz="2400" dirty="0">
                <a:latin typeface="+mn-lt"/>
                <a:cs typeface="Arial" panose="020B0604020202020204" pitchFamily="34" charset="0"/>
              </a:rPr>
              <a:t>Što je fokus?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sz="2400" dirty="0">
                <a:latin typeface="+mn-lt"/>
                <a:cs typeface="Arial" panose="020B0604020202020204" pitchFamily="34" charset="0"/>
              </a:rPr>
              <a:t>Što je jakost leće?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sz="2400" dirty="0">
                <a:latin typeface="+mn-lt"/>
                <a:cs typeface="Arial" panose="020B0604020202020204" pitchFamily="34" charset="0"/>
              </a:rPr>
              <a:t>Gdje se primjenjuju leće?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sz="2400" dirty="0">
                <a:latin typeface="+mn-lt"/>
                <a:cs typeface="Arial" panose="020B0604020202020204" pitchFamily="34" charset="0"/>
              </a:rPr>
              <a:t>Kada sabirna leća daje uvećanu i uspravnu sliku?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sz="2400" dirty="0">
                <a:latin typeface="+mn-lt"/>
                <a:cs typeface="Arial" panose="020B0604020202020204" pitchFamily="34" charset="0"/>
              </a:rPr>
              <a:t>Kakvu sliku daje rastresna leća?</a:t>
            </a:r>
          </a:p>
        </p:txBody>
      </p:sp>
      <p:sp>
        <p:nvSpPr>
          <p:cNvPr id="9" name="Zvijezda s 5 krakova 8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32269" y="1040102"/>
            <a:ext cx="10363199" cy="115619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Klikom na sličicu pristupi kvizu kojim ćeš provjeriti znanje.</a:t>
            </a:r>
            <a:b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</a:br>
            <a:endParaRPr lang="hr-HR" sz="2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7" name="Picture 5" descr="List, Icon, Symbol, Paper, Sign, Flat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727" y="2196294"/>
            <a:ext cx="3238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5061397" y="2721805"/>
            <a:ext cx="136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Kviz A </a:t>
            </a:r>
            <a:endParaRPr kumimoji="0" lang="hr-H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Zvijezda s 5 krakova 9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6392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4"/>
          <p:cNvSpPr txBox="1">
            <a:spLocks noChangeArrowheads="1"/>
          </p:cNvSpPr>
          <p:nvPr/>
        </p:nvSpPr>
        <p:spPr bwMode="auto">
          <a:xfrm>
            <a:off x="1224565" y="1458752"/>
            <a:ext cx="1083005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SzPct val="80000"/>
            </a:pP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Fokusiramo li  Sunčeve  zraka pomoću povećala možemo zapaliti grančice. </a:t>
            </a:r>
          </a:p>
          <a:p>
            <a:pPr>
              <a:lnSpc>
                <a:spcPct val="150000"/>
              </a:lnSpc>
              <a:buSzPct val="80000"/>
            </a:pP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Kako je to moguće?  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524" y="2843747"/>
            <a:ext cx="5125791" cy="3046398"/>
          </a:xfrm>
          <a:prstGeom prst="rect">
            <a:avLst/>
          </a:prstGeom>
        </p:spPr>
      </p:pic>
      <p:sp>
        <p:nvSpPr>
          <p:cNvPr id="3" name="TekstniOkvir 2"/>
          <p:cNvSpPr txBox="1"/>
          <p:nvPr/>
        </p:nvSpPr>
        <p:spPr>
          <a:xfrm>
            <a:off x="1326524" y="868610"/>
            <a:ext cx="316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>
                <a:solidFill>
                  <a:srgbClr val="000099"/>
                </a:solidFill>
              </a:rPr>
              <a:t>Razmislite! </a:t>
            </a:r>
            <a:endParaRPr lang="hr-HR" sz="3200" dirty="0">
              <a:solidFill>
                <a:srgbClr val="000099"/>
              </a:solidFill>
            </a:endParaRPr>
          </a:p>
        </p:txBody>
      </p:sp>
      <p:pic>
        <p:nvPicPr>
          <p:cNvPr id="8" name="Picture 2" descr="C:\Users\Hp\Downloads\clapperboard-311792_1280.pn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1094" y="3993634"/>
            <a:ext cx="1200785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lika 8"/>
          <p:cNvPicPr/>
          <p:nvPr/>
        </p:nvPicPr>
        <p:blipFill>
          <a:blip r:embed="rId5"/>
          <a:stretch>
            <a:fillRect/>
          </a:stretch>
        </p:blipFill>
        <p:spPr>
          <a:xfrm>
            <a:off x="10441094" y="5512158"/>
            <a:ext cx="1200785" cy="713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00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1082351" y="912165"/>
            <a:ext cx="257865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Optičke leće </a:t>
            </a:r>
            <a:endParaRPr lang="en-US" altLang="sr-Latn-R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888672" y="1898856"/>
            <a:ext cx="6578397" cy="138499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Prozirno tijelo omeđeno plohama </a:t>
            </a:r>
            <a:r>
              <a:rPr lang="en-US" sz="2800" dirty="0">
                <a:cs typeface="Arial" pitchFamily="34" charset="0"/>
              </a:rPr>
              <a:t>od kojih je </a:t>
            </a:r>
            <a:r>
              <a:rPr lang="en-US" sz="2800" dirty="0" smtClean="0">
                <a:cs typeface="Arial" pitchFamily="34" charset="0"/>
              </a:rPr>
              <a:t>bar</a:t>
            </a:r>
            <a:r>
              <a:rPr lang="hr-HR" sz="2800" dirty="0" smtClean="0">
                <a:cs typeface="Arial" pitchFamily="34" charset="0"/>
              </a:rPr>
              <a:t> </a:t>
            </a:r>
            <a:r>
              <a:rPr lang="en-US" sz="2800" dirty="0" smtClean="0">
                <a:cs typeface="Arial" pitchFamily="34" charset="0"/>
              </a:rPr>
              <a:t>jedna </a:t>
            </a:r>
            <a:r>
              <a:rPr lang="en-US" sz="2800" dirty="0">
                <a:cs typeface="Arial" pitchFamily="34" charset="0"/>
              </a:rPr>
              <a:t>zakrivljena </a:t>
            </a:r>
            <a:r>
              <a:rPr lang="hr-HR" sz="2800" dirty="0">
                <a:cs typeface="Arial" pitchFamily="34" charset="0"/>
              </a:rPr>
              <a:t>zove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hr-HR" sz="2800" dirty="0">
                <a:cs typeface="Arial" pitchFamily="34" charset="0"/>
              </a:rPr>
              <a:t>se </a:t>
            </a:r>
            <a:r>
              <a:rPr lang="hr-HR" sz="2800" b="1" dirty="0">
                <a:solidFill>
                  <a:srgbClr val="000099"/>
                </a:solidFill>
                <a:cs typeface="Arial" pitchFamily="34" charset="0"/>
              </a:rPr>
              <a:t>optička leća</a:t>
            </a:r>
            <a:r>
              <a:rPr lang="hr-HR" sz="2800" dirty="0">
                <a:cs typeface="Arial" pitchFamily="34" charset="0"/>
              </a:rPr>
              <a:t>.</a:t>
            </a:r>
          </a:p>
        </p:txBody>
      </p:sp>
      <p:sp>
        <p:nvSpPr>
          <p:cNvPr id="15363" name="TextBox 9"/>
          <p:cNvSpPr txBox="1">
            <a:spLocks noChangeArrowheads="1"/>
          </p:cNvSpPr>
          <p:nvPr/>
        </p:nvSpPr>
        <p:spPr bwMode="auto">
          <a:xfrm>
            <a:off x="980942" y="3882982"/>
            <a:ext cx="4829207" cy="131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indent="-342900">
              <a:lnSpc>
                <a:spcPct val="150000"/>
              </a:lnSpc>
              <a:buSzPct val="80000"/>
              <a:buFont typeface="Wingdings" panose="05000000000000000000" pitchFamily="2" charset="2"/>
              <a:buChar char="§"/>
            </a:pP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sabirna ili </a:t>
            </a:r>
            <a:r>
              <a:rPr lang="en-US" altLang="sr-Latn-RS" sz="2800" b="1" dirty="0" smtClean="0">
                <a:latin typeface="+mn-lt"/>
                <a:cs typeface="Arial" panose="020B0604020202020204" pitchFamily="34" charset="0"/>
              </a:rPr>
              <a:t>konvergentna leća</a:t>
            </a:r>
          </a:p>
          <a:p>
            <a:pPr marL="342900" indent="-342900">
              <a:lnSpc>
                <a:spcPct val="150000"/>
              </a:lnSpc>
              <a:buSzPct val="80000"/>
              <a:buFont typeface="Wingdings" panose="05000000000000000000" pitchFamily="2" charset="2"/>
              <a:buChar char="§"/>
            </a:pP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rastresna ili </a:t>
            </a:r>
            <a:r>
              <a:rPr lang="en-US" altLang="sr-Latn-RS" sz="2800" b="1" dirty="0" smtClean="0">
                <a:latin typeface="+mn-lt"/>
                <a:cs typeface="Arial" panose="020B0604020202020204" pitchFamily="34" charset="0"/>
              </a:rPr>
              <a:t>divergentna leća</a:t>
            </a:r>
            <a:endParaRPr lang="hr-HR" altLang="sr-Latn-RS" sz="2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1615" y="2193675"/>
            <a:ext cx="4157768" cy="218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28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53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1244958" y="819943"/>
            <a:ext cx="56289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Sabirna ili konvergentna leća</a:t>
            </a:r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endParaRPr lang="en-US" altLang="sr-Latn-R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989604" y="1586759"/>
            <a:ext cx="6555192" cy="67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indent="-342900" algn="ctr">
              <a:lnSpc>
                <a:spcPct val="150000"/>
              </a:lnSpc>
              <a:buSzPct val="80000"/>
              <a:buFont typeface="Wingdings" panose="05000000000000000000" pitchFamily="2" charset="2"/>
              <a:buChar char="§"/>
            </a:pPr>
            <a:r>
              <a:rPr lang="en-US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leća koja je u sredini deblja nego na rubu</a:t>
            </a:r>
          </a:p>
        </p:txBody>
      </p:sp>
      <p:pic>
        <p:nvPicPr>
          <p:cNvPr id="16387" name="Picture 9" descr="s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517" y="2566387"/>
            <a:ext cx="34861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0" descr="fg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601511"/>
            <a:ext cx="2057400" cy="170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11"/>
          <p:cNvSpPr txBox="1">
            <a:spLocks noChangeArrowheads="1"/>
          </p:cNvSpPr>
          <p:nvPr/>
        </p:nvSpPr>
        <p:spPr bwMode="auto">
          <a:xfrm>
            <a:off x="1546413" y="4876801"/>
            <a:ext cx="9245223" cy="131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Upadni snop svjetlosnih zraka paralelnih s optičkom osi nakon </a:t>
            </a:r>
          </a:p>
          <a:p>
            <a:pPr algn="ctr">
              <a:lnSpc>
                <a:spcPct val="150000"/>
              </a:lnSpc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prolaska kroz leću fokusira se u žarištu leće.</a:t>
            </a:r>
            <a:endParaRPr lang="hr-HR" altLang="sr-Latn-RS" sz="28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6391" name="Picture 7" descr="sabirna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409072"/>
            <a:ext cx="2667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4059414" y="4569024"/>
            <a:ext cx="292945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hr-HR" altLang="sr-Latn-RS" sz="1400" dirty="0"/>
              <a:t>Skupljanje zraka u žarištu sabirne leće</a:t>
            </a:r>
          </a:p>
        </p:txBody>
      </p:sp>
      <p:sp>
        <p:nvSpPr>
          <p:cNvPr id="9" name="Zvijezda s 5 krakova 8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10" name="Picture 2" descr="C:\Users\Hp\Downloads\clapperboard-311792_1280.png">
            <a:hlinkClick r:id="rId5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1636" y="826511"/>
            <a:ext cx="1200785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Slika 10"/>
          <p:cNvPicPr/>
          <p:nvPr/>
        </p:nvPicPr>
        <p:blipFill>
          <a:blip r:embed="rId7"/>
          <a:stretch>
            <a:fillRect/>
          </a:stretch>
        </p:blipFill>
        <p:spPr>
          <a:xfrm>
            <a:off x="10703370" y="2162517"/>
            <a:ext cx="1377315" cy="77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13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9" grpId="0"/>
      <p:bldP spid="163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1193443" y="821428"/>
            <a:ext cx="583326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Rastresna ili divergentna  leća</a:t>
            </a:r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endParaRPr lang="en-US" altLang="sr-Latn-R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1235761" y="1496556"/>
            <a:ext cx="6062878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indent="-342900" algn="ctr">
              <a:lnSpc>
                <a:spcPct val="150000"/>
              </a:lnSpc>
              <a:buSzPct val="80000"/>
              <a:buFont typeface="Wingdings" panose="05000000000000000000" pitchFamily="2" charset="2"/>
              <a:buChar char="§"/>
            </a:pPr>
            <a:r>
              <a:rPr lang="en-US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leća koja je u sredini tanja nego na rubu</a:t>
            </a:r>
          </a:p>
        </p:txBody>
      </p:sp>
      <p:sp>
        <p:nvSpPr>
          <p:cNvPr id="17411" name="TextBox 11"/>
          <p:cNvSpPr txBox="1">
            <a:spLocks noChangeArrowheads="1"/>
          </p:cNvSpPr>
          <p:nvPr/>
        </p:nvSpPr>
        <p:spPr bwMode="auto">
          <a:xfrm>
            <a:off x="1318908" y="4876801"/>
            <a:ext cx="9701823" cy="131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Ako na rastresnu leću padne snop svjetlosnih zraka paralelnih s </a:t>
            </a:r>
          </a:p>
          <a:p>
            <a:pPr algn="ctr">
              <a:lnSpc>
                <a:spcPct val="150000"/>
              </a:lnSpc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optičkom osi, te se zrake nakon prolaska kroz leću šire, tj. razilaze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r-HR" altLang="sr-Latn-R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2" name="Picture 8" descr="ddddddddd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32" y="2764793"/>
            <a:ext cx="1800225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2" descr="b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639" y="2721815"/>
            <a:ext cx="323850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 descr="rastresn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336782"/>
            <a:ext cx="2698750" cy="202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4036289" y="4469332"/>
            <a:ext cx="32789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hr-HR" altLang="sr-Latn-RS" sz="1400" dirty="0"/>
              <a:t>Rasipanje zraka svjetlosti na rastresnoj leći</a:t>
            </a:r>
          </a:p>
        </p:txBody>
      </p:sp>
      <p:sp>
        <p:nvSpPr>
          <p:cNvPr id="9" name="Zvijezda s 5 krakova 8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10" name="Picture 2" descr="C:\Users\Hp\Downloads\clapperboard-311792_1280.png">
            <a:hlinkClick r:id="rId5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1549" y="827996"/>
            <a:ext cx="1200785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Slika 10"/>
          <p:cNvPicPr/>
          <p:nvPr/>
        </p:nvPicPr>
        <p:blipFill>
          <a:blip r:embed="rId7"/>
          <a:stretch>
            <a:fillRect/>
          </a:stretch>
        </p:blipFill>
        <p:spPr>
          <a:xfrm>
            <a:off x="10623283" y="2227649"/>
            <a:ext cx="1377315" cy="77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84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  <p:bldP spid="174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1"/>
          <p:cNvSpPr txBox="1">
            <a:spLocks noChangeArrowheads="1"/>
          </p:cNvSpPr>
          <p:nvPr/>
        </p:nvSpPr>
        <p:spPr bwMode="auto">
          <a:xfrm>
            <a:off x="1277938" y="837941"/>
            <a:ext cx="218527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Jakost leće</a:t>
            </a:r>
            <a:endParaRPr lang="en-US" altLang="sr-Latn-R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7938" y="1749066"/>
            <a:ext cx="10132744" cy="6718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Jakost leće je recipročna vrijednost </a:t>
            </a:r>
            <a:r>
              <a:rPr lang="hr-HR" sz="2800" dirty="0" smtClean="0">
                <a:cs typeface="Arial" pitchFamily="34" charset="0"/>
              </a:rPr>
              <a:t>njezine žarišne </a:t>
            </a:r>
            <a:r>
              <a:rPr lang="hr-HR" sz="2800" dirty="0">
                <a:cs typeface="Arial" pitchFamily="34" charset="0"/>
              </a:rPr>
              <a:t>daljine.</a:t>
            </a:r>
            <a:endParaRPr lang="en-US" sz="2800" dirty="0">
              <a:cs typeface="Arial" pitchFamily="34" charset="0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6034764"/>
              </p:ext>
            </p:extLst>
          </p:nvPr>
        </p:nvGraphicFramePr>
        <p:xfrm>
          <a:off x="1377022" y="2746364"/>
          <a:ext cx="4967288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3" imgW="1638000" imgH="419040" progId="Equation.3">
                  <p:embed/>
                </p:oleObj>
              </mc:Choice>
              <mc:Fallback>
                <p:oleObj name="Equation" r:id="rId3" imgW="1638000" imgH="419040" progId="Equation.3">
                  <p:embed/>
                  <p:pic>
                    <p:nvPicPr>
                      <p:cNvPr id="409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7022" y="2746364"/>
                        <a:ext cx="4967288" cy="1000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1277938" y="4071936"/>
            <a:ext cx="759393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Primjena leća :</a:t>
            </a:r>
          </a:p>
          <a:p>
            <a:pPr marL="457200" indent="-457200">
              <a:lnSpc>
                <a:spcPct val="150000"/>
              </a:lnSpc>
              <a:buSzPct val="70000"/>
              <a:buFont typeface="Wingdings" panose="05000000000000000000" pitchFamily="2" charset="2"/>
              <a:buChar char="§"/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naočale, 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povećalo, dalekozor, filmska kamera ...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35884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1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4"/>
          <p:cNvSpPr txBox="1">
            <a:spLocks noChangeArrowheads="1"/>
          </p:cNvSpPr>
          <p:nvPr/>
        </p:nvSpPr>
        <p:spPr bwMode="auto">
          <a:xfrm>
            <a:off x="1227223" y="922937"/>
            <a:ext cx="762946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Kakvu sliku predmeta daje sabirna leća?</a:t>
            </a:r>
            <a:endParaRPr lang="en-US" altLang="sr-Latn-RS" sz="24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20482" name="TextBox 8"/>
          <p:cNvSpPr txBox="1">
            <a:spLocks noChangeArrowheads="1"/>
          </p:cNvSpPr>
          <p:nvPr/>
        </p:nvSpPr>
        <p:spPr bwMode="auto">
          <a:xfrm>
            <a:off x="2121713" y="4626470"/>
            <a:ext cx="7373942" cy="131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Postavljaj predmet na različite udaljenosti od leće</a:t>
            </a:r>
          </a:p>
          <a:p>
            <a:pPr algn="ctr"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 i promatraj kakve slike nastaju.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81400" y="2133600"/>
            <a:ext cx="3810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r-HR" dirty="0"/>
          </a:p>
        </p:txBody>
      </p:sp>
      <p:pic>
        <p:nvPicPr>
          <p:cNvPr id="20485" name="Picture 11" descr="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684" y="1757379"/>
            <a:ext cx="6096000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8" name="Slika 7"/>
          <p:cNvPicPr/>
          <p:nvPr/>
        </p:nvPicPr>
        <p:blipFill>
          <a:blip r:embed="rId3"/>
          <a:stretch>
            <a:fillRect/>
          </a:stretch>
        </p:blipFill>
        <p:spPr>
          <a:xfrm>
            <a:off x="10623283" y="2203767"/>
            <a:ext cx="1377315" cy="774065"/>
          </a:xfrm>
          <a:prstGeom prst="rect">
            <a:avLst/>
          </a:prstGeom>
        </p:spPr>
      </p:pic>
      <p:pic>
        <p:nvPicPr>
          <p:cNvPr id="9" name="Picture 2" descr="C:\Users\Hp\Downloads\clapperboard-311792_1280.pn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1549" y="827996"/>
            <a:ext cx="1200785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Slika 10">
            <a:hlinkClick r:id="rId6"/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882362" y="4521217"/>
            <a:ext cx="859155" cy="981075"/>
          </a:xfrm>
          <a:prstGeom prst="rect">
            <a:avLst/>
          </a:prstGeom>
        </p:spPr>
      </p:pic>
      <p:sp>
        <p:nvSpPr>
          <p:cNvPr id="12" name="Tekstni okvir 2"/>
          <p:cNvSpPr txBox="1">
            <a:spLocks noChangeArrowheads="1"/>
          </p:cNvSpPr>
          <p:nvPr/>
        </p:nvSpPr>
        <p:spPr bwMode="auto">
          <a:xfrm>
            <a:off x="10921414" y="5668426"/>
            <a:ext cx="781050" cy="552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r-H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Virtualno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r-H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istraži</a:t>
            </a:r>
          </a:p>
        </p:txBody>
      </p:sp>
    </p:spTree>
    <p:extLst>
      <p:ext uri="{BB962C8B-B14F-4D97-AF65-F5344CB8AC3E}">
        <p14:creationId xmlns:p14="http://schemas.microsoft.com/office/powerpoint/2010/main" val="3123549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1319347" y="868898"/>
            <a:ext cx="75206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Konstrukcija slike </a:t>
            </a:r>
            <a:r>
              <a:rPr lang="en-US" altLang="sr-Latn-RS" sz="36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koju daje sabirna leća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19347" y="1734356"/>
            <a:ext cx="8740726" cy="341875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Karakteristične zrake za konstrukciju slike:</a:t>
            </a:r>
          </a:p>
          <a:p>
            <a:pPr>
              <a:lnSpc>
                <a:spcPct val="200000"/>
              </a:lnSpc>
              <a:buFontTx/>
              <a:buAutoNum type="arabicPeriod"/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Zraka paralelna s optičkom osi koja se lomi kroz žarište F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.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  <a:buFontTx/>
              <a:buAutoNum type="arabicPeriod"/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Zraka kroz žarište koja se lomi paralelno s optičkom osi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.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  <a:buFontTx/>
              <a:buAutoNum type="arabicPeriod"/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Zraka kroz središte leće koja se ne lomi.</a:t>
            </a:r>
            <a:endParaRPr lang="hr-HR" altLang="sr-Latn-RS" sz="2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228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1280710" y="837832"/>
            <a:ext cx="75206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Konstrukcija slike </a:t>
            </a:r>
            <a:r>
              <a:rPr lang="en-US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koju daje sabirna leća</a:t>
            </a:r>
          </a:p>
        </p:txBody>
      </p:sp>
      <p:sp>
        <p:nvSpPr>
          <p:cNvPr id="22530" name="TextBox 24"/>
          <p:cNvSpPr txBox="1">
            <a:spLocks noChangeArrowheads="1"/>
          </p:cNvSpPr>
          <p:nvPr/>
        </p:nvSpPr>
        <p:spPr bwMode="auto">
          <a:xfrm>
            <a:off x="2434108" y="5175161"/>
            <a:ext cx="76022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Slika predmeta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je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realna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, obrnuta i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umanjena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.</a:t>
            </a:r>
            <a:endParaRPr lang="hr-HR" altLang="sr-Latn-RS" sz="28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22531" name="Picture 7" descr="z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752601"/>
            <a:ext cx="6628932" cy="297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496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193</TotalTime>
  <Words>382</Words>
  <Application>Microsoft Office PowerPoint</Application>
  <PresentationFormat>Široki zaslon</PresentationFormat>
  <Paragraphs>70</Paragraphs>
  <Slides>15</Slides>
  <Notes>0</Notes>
  <HiddenSlides>0</HiddenSlides>
  <MMClips>0</MMClips>
  <ScaleCrop>false</ScaleCrop>
  <HeadingPairs>
    <vt:vector size="8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15</vt:i4>
      </vt:variant>
    </vt:vector>
  </HeadingPairs>
  <TitlesOfParts>
    <vt:vector size="23" baseType="lpstr">
      <vt:lpstr>Alef</vt:lpstr>
      <vt:lpstr>Arial</vt:lpstr>
      <vt:lpstr>Calibri</vt:lpstr>
      <vt:lpstr>Calibri Light</vt:lpstr>
      <vt:lpstr>Times New Roman</vt:lpstr>
      <vt:lpstr>Wingdings</vt:lpstr>
      <vt:lpstr>Tema sustava Office</vt:lpstr>
      <vt:lpstr>Equation</vt:lpstr>
      <vt:lpstr>Optičke leće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Klikom na sličicu pristupi kvizu kojim ćeš provjeriti znanje.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21</cp:revision>
  <dcterms:created xsi:type="dcterms:W3CDTF">2020-09-12T17:39:48Z</dcterms:created>
  <dcterms:modified xsi:type="dcterms:W3CDTF">2020-10-27T19:30:44Z</dcterms:modified>
</cp:coreProperties>
</file>